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97" r:id="rId3"/>
    <p:sldId id="282" r:id="rId4"/>
    <p:sldId id="276" r:id="rId5"/>
    <p:sldId id="283" r:id="rId6"/>
    <p:sldId id="284" r:id="rId7"/>
    <p:sldId id="288" r:id="rId8"/>
    <p:sldId id="289" r:id="rId9"/>
    <p:sldId id="290" r:id="rId10"/>
    <p:sldId id="291" r:id="rId11"/>
    <p:sldId id="293" r:id="rId12"/>
    <p:sldId id="294" r:id="rId13"/>
    <p:sldId id="259" r:id="rId14"/>
    <p:sldId id="269" r:id="rId15"/>
    <p:sldId id="275" r:id="rId16"/>
    <p:sldId id="260" r:id="rId17"/>
    <p:sldId id="261" r:id="rId18"/>
    <p:sldId id="27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2" r:id="rId27"/>
    <p:sldId id="274" r:id="rId28"/>
    <p:sldId id="295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Álvaro" id="{1064D0D3-6894-40E7-948C-1FEB16BA5B37}">
          <p14:sldIdLst>
            <p14:sldId id="257"/>
            <p14:sldId id="297"/>
            <p14:sldId id="282"/>
            <p14:sldId id="276"/>
            <p14:sldId id="283"/>
            <p14:sldId id="284"/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Fer" id="{046DD415-9B08-456D-B843-0A02B1FB9862}">
          <p14:sldIdLst>
            <p14:sldId id="259"/>
            <p14:sldId id="269"/>
            <p14:sldId id="275"/>
            <p14:sldId id="260"/>
            <p14:sldId id="261"/>
            <p14:sldId id="27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blo" id="{CA78AACC-1607-49BC-AC36-7674913F6B48}">
          <p14:sldIdLst>
            <p14:sldId id="268"/>
            <p14:sldId id="272"/>
            <p14:sldId id="274"/>
            <p14:sldId id="29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19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F182-D1FB-44A5-B890-311F97C2D078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92BA-61E5-456A-A149-2059994ACFC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5AF10A-9FE7-E444-98EB-7D58AC45A355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a machine </a:t>
            </a:r>
            <a:r>
              <a:rPr lang="es-ES" dirty="0" err="1"/>
              <a:t>operator</a:t>
            </a:r>
            <a:r>
              <a:rPr lang="es-ES" dirty="0"/>
              <a:t> logs in,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handleDevice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because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receiving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because</a:t>
            </a:r>
            <a:r>
              <a:rPr lang="es-ES" dirty="0"/>
              <a:t> in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so…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) and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n-GB" dirty="0"/>
              <a:t>since speed is important in calculations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Set,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…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,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as a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sick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this</a:t>
            </a:r>
            <a:r>
              <a:rPr lang="es-ES" dirty="0"/>
              <a:t> in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63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after (NO SPOILERS).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.</a:t>
            </a:r>
          </a:p>
          <a:p>
            <a:r>
              <a:rPr lang="es-ES" dirty="0"/>
              <a:t>	</a:t>
            </a:r>
            <a:r>
              <a:rPr lang="en-GB" dirty="0"/>
              <a:t>-This part belongs to the “Web Server” Side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Handheld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: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machines (</a:t>
            </a:r>
            <a:r>
              <a:rPr lang="es-ES" dirty="0" err="1"/>
              <a:t>listening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die)</a:t>
            </a:r>
          </a:p>
          <a:p>
            <a:pPr marL="171450" indent="-171450">
              <a:buFontTx/>
              <a:buChar char="-"/>
            </a:pPr>
            <a:r>
              <a:rPr lang="es-ES" dirty="0"/>
              <a:t>Server: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3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decisión de colores y de fases de peligro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n-GB" dirty="0"/>
              <a:t>I know few people who like to design more than implement (maybe it's because I study Computer Science), but well, we have to do it.... So… We have been shuffling several architectures as you can see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2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client/server, most of the application logic and data is hosted on a server but we decide we needed an independent view to show the different data and the possibility to add more views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seemed to us that it was overlooked having a MVC inside the client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centralize the operations in the server but keeping a client active, we proposed an MVC with a connection to server: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-View: User Interface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-Controller: Will process all the info provide by the client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-Model: Will store the current status and the data resulted in the operations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6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”</a:t>
            </a:r>
            <a:r>
              <a:rPr lang="es-ES" sz="1200" i="0" dirty="0" err="1"/>
              <a:t>The</a:t>
            </a:r>
            <a:r>
              <a:rPr lang="es-ES" sz="1200" i="0" dirty="0"/>
              <a:t> DB </a:t>
            </a:r>
            <a:r>
              <a:rPr lang="es-ES" sz="1200" i="0" dirty="0" err="1"/>
              <a:t>not</a:t>
            </a:r>
            <a:r>
              <a:rPr lang="es-ES" sz="1200" i="0" dirty="0"/>
              <a:t> be </a:t>
            </a:r>
            <a:r>
              <a:rPr lang="es-ES" sz="1200" i="0" dirty="0" err="1"/>
              <a:t>able</a:t>
            </a:r>
            <a:r>
              <a:rPr lang="es-ES" sz="1200" i="0" dirty="0"/>
              <a:t> </a:t>
            </a:r>
            <a:r>
              <a:rPr lang="es-ES" sz="1200" i="0" dirty="0" err="1"/>
              <a:t>to</a:t>
            </a:r>
            <a:r>
              <a:rPr lang="es-ES" sz="1200" i="0" dirty="0"/>
              <a:t> store data </a:t>
            </a:r>
            <a:r>
              <a:rPr lang="es-ES" sz="1200" i="0" dirty="0" err="1"/>
              <a:t>of</a:t>
            </a:r>
            <a:r>
              <a:rPr lang="es-ES" sz="1200" i="0" dirty="0"/>
              <a:t> 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”: 	</a:t>
            </a:r>
            <a:r>
              <a:rPr lang="es-ES" sz="1200" i="0" dirty="0" err="1"/>
              <a:t>We</a:t>
            </a:r>
            <a:r>
              <a:rPr lang="es-ES" sz="1200" i="0" dirty="0"/>
              <a:t> </a:t>
            </a:r>
            <a:r>
              <a:rPr lang="es-ES" sz="1200" i="0" dirty="0" err="1"/>
              <a:t>talk</a:t>
            </a:r>
            <a:r>
              <a:rPr lang="es-ES" sz="1200" i="0" dirty="0"/>
              <a:t> </a:t>
            </a:r>
            <a:r>
              <a:rPr lang="es-ES" sz="1200" i="0" dirty="0" err="1"/>
              <a:t>about</a:t>
            </a:r>
            <a:r>
              <a:rPr lang="es-ES" sz="1200" i="0" dirty="0"/>
              <a:t> personal data </a:t>
            </a:r>
            <a:r>
              <a:rPr lang="es-ES" sz="1200" i="0" dirty="0" err="1"/>
              <a:t>that</a:t>
            </a:r>
            <a:r>
              <a:rPr lang="es-ES" sz="1200" i="0" dirty="0"/>
              <a:t> </a:t>
            </a:r>
            <a:r>
              <a:rPr lang="es-ES" sz="1200" i="0" dirty="0" err="1"/>
              <a:t>could</a:t>
            </a:r>
            <a:r>
              <a:rPr lang="es-ES" sz="1200" i="0" dirty="0"/>
              <a:t> be </a:t>
            </a:r>
            <a:r>
              <a:rPr lang="es-ES" sz="1200" i="0" dirty="0" err="1"/>
              <a:t>stolen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“</a:t>
            </a:r>
            <a:r>
              <a:rPr lang="es-ES" sz="1200" i="0" dirty="0"/>
              <a:t>Co-</a:t>
            </a:r>
            <a:r>
              <a:rPr lang="es-ES" sz="1200" i="0" dirty="0" err="1"/>
              <a:t>Pilot</a:t>
            </a:r>
            <a:r>
              <a:rPr lang="es-ES" sz="1200" i="0" dirty="0"/>
              <a:t> has API 15</a:t>
            </a:r>
            <a:r>
              <a:rPr lang="en-GB" sz="1200" i="0" dirty="0"/>
              <a:t>”: 	Android 4.0.3 (Ice Cream Sandwich)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i="0" dirty="0"/>
              <a:t>“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 and </a:t>
            </a:r>
            <a:r>
              <a:rPr lang="es-ES" sz="1200" i="0" dirty="0" err="1"/>
              <a:t>operator</a:t>
            </a:r>
            <a:r>
              <a:rPr lang="es-ES" sz="1200" i="0" dirty="0"/>
              <a:t> </a:t>
            </a:r>
            <a:r>
              <a:rPr lang="es-ES" sz="1200" i="0" dirty="0" err="1"/>
              <a:t>must</a:t>
            </a:r>
            <a:r>
              <a:rPr lang="es-ES" sz="1200" i="0" dirty="0"/>
              <a:t> </a:t>
            </a:r>
            <a:r>
              <a:rPr lang="es-ES" sz="1200" i="0" dirty="0" err="1"/>
              <a:t>provide</a:t>
            </a:r>
            <a:r>
              <a:rPr lang="es-ES" sz="1200" i="0" dirty="0"/>
              <a:t> </a:t>
            </a:r>
            <a:r>
              <a:rPr lang="es-ES" sz="1200" i="0" dirty="0" err="1"/>
              <a:t>location</a:t>
            </a:r>
            <a:r>
              <a:rPr lang="en-GB" sz="1200" i="0" dirty="0"/>
              <a:t>”:	To be able to calculate the location of the Units every moment (but only inside the construction site (safety feature))</a:t>
            </a:r>
            <a:endParaRPr lang="es-ES" sz="120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-Here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store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that</a:t>
            </a:r>
            <a:r>
              <a:rPr lang="es-ES" dirty="0"/>
              <a:t> Will 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Machine?)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log in,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Associate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(</a:t>
            </a:r>
            <a:r>
              <a:rPr lang="es-ES" dirty="0" err="1"/>
              <a:t>to</a:t>
            </a:r>
            <a:r>
              <a:rPr lang="es-ES" dirty="0"/>
              <a:t> a machine)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28575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82" y="2357438"/>
            <a:ext cx="2518172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1" y="1151931"/>
            <a:ext cx="5893594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1" y="3536156"/>
            <a:ext cx="5893594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265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60207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43784" y="1821657"/>
            <a:ext cx="5893594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422"/>
              </a:spcBef>
              <a:buClr>
                <a:schemeClr val="accent1"/>
              </a:buClr>
              <a:buFont typeface="Lucida Grande"/>
              <a:buChar char="●"/>
              <a:defRPr sz="1371" i="1" u="none">
                <a:latin typeface="Georgia"/>
                <a:cs typeface="Georgia"/>
              </a:defRPr>
            </a:lvl1pPr>
            <a:lvl2pPr algn="l">
              <a:spcBef>
                <a:spcPts val="422"/>
              </a:spcBef>
              <a:buClr>
                <a:schemeClr val="accent2"/>
              </a:buClr>
              <a:buFont typeface="Lucida Grande"/>
              <a:buChar char="●"/>
              <a:defRPr sz="1265" i="1" u="none">
                <a:latin typeface="Georgia"/>
                <a:cs typeface="Georgia"/>
              </a:defRPr>
            </a:lvl2pPr>
            <a:lvl3pPr algn="l">
              <a:spcBef>
                <a:spcPts val="422"/>
              </a:spcBef>
              <a:buClr>
                <a:schemeClr val="accent3"/>
              </a:buClr>
              <a:buFont typeface="Lucida Grande"/>
              <a:buChar char="●"/>
              <a:defRPr sz="1160" i="1" u="none">
                <a:latin typeface="Georgia"/>
                <a:cs typeface="Georgia"/>
              </a:defRPr>
            </a:lvl3pPr>
            <a:lvl4pPr algn="l">
              <a:defRPr sz="1265">
                <a:latin typeface="Georgia"/>
                <a:cs typeface="Georgia"/>
              </a:defRPr>
            </a:lvl4pPr>
            <a:lvl5pPr algn="l">
              <a:defRPr sz="1265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4645039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647" y="2174380"/>
            <a:ext cx="4039568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4554" y="2174380"/>
            <a:ext cx="4041800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3019827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1778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180820" indent="-180820" algn="l" rtl="0" eaLnBrk="0" fontAlgn="base" hangingPunct="0">
        <a:spcBef>
          <a:spcPct val="0"/>
        </a:spcBef>
        <a:spcAft>
          <a:spcPct val="0"/>
        </a:spcAft>
        <a:defRPr sz="1265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391776" indent="-150683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02732" indent="-120547" algn="ctr" rtl="0" eaLnBrk="0" fontAlgn="base" hangingPunct="0">
        <a:spcBef>
          <a:spcPct val="0"/>
        </a:spcBef>
        <a:spcAft>
          <a:spcPct val="0"/>
        </a:spcAft>
        <a:buChar char="•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43826" indent="-120547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4919" indent="-120547" algn="ctr" rtl="0" eaLnBrk="0" fontAlgn="base" hangingPunct="0">
        <a:spcBef>
          <a:spcPct val="0"/>
        </a:spcBef>
        <a:spcAft>
          <a:spcPct val="0"/>
        </a:spcAft>
        <a:buChar char="»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1219200" y="3637188"/>
            <a:ext cx="2148759" cy="36168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77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1055" i="1" dirty="0">
              <a:latin typeface="Arial" charset="0"/>
              <a:ea typeface="ヒラギノ角ゴ ProN W3" charset="0"/>
            </a:endParaRPr>
          </a:p>
          <a:p>
            <a:endParaRPr lang="en-US" sz="1055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537029" y="2992122"/>
            <a:ext cx="5834742" cy="87375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800" dirty="0" err="1"/>
              <a:t>CoPilot</a:t>
            </a:r>
            <a:r>
              <a:rPr lang="sv-SE" sz="4800" dirty="0"/>
              <a:t> </a:t>
            </a:r>
            <a:r>
              <a:rPr lang="sv-SE" sz="4800" dirty="0" err="1"/>
              <a:t>Safe</a:t>
            </a:r>
            <a:r>
              <a:rPr lang="sv-SE" sz="4800" dirty="0"/>
              <a:t> Assist</a:t>
            </a:r>
            <a:br>
              <a:rPr lang="en-US" sz="3480" dirty="0">
                <a:latin typeface="Arial" charset="0"/>
                <a:ea typeface="ヒラギノ角ゴ ProN W3" charset="0"/>
              </a:rPr>
            </a:br>
            <a:endParaRPr lang="en-US" sz="1477" dirty="0">
              <a:latin typeface="Arial" charset="0"/>
              <a:ea typeface="ヒラギノ角ゴ ProN W3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45781"/>
            <a:ext cx="1641461" cy="14885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B0BA628-C6D6-4184-8781-57884CE9FDF5}"/>
              </a:ext>
            </a:extLst>
          </p:cNvPr>
          <p:cNvSpPr txBox="1">
            <a:spLocks/>
          </p:cNvSpPr>
          <p:nvPr/>
        </p:nvSpPr>
        <p:spPr bwMode="auto">
          <a:xfrm>
            <a:off x="894896" y="566327"/>
            <a:ext cx="723310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400" kern="0" dirty="0"/>
              <a:t>Software Engineering 2: Project Teamwork</a:t>
            </a:r>
            <a:br>
              <a:rPr lang="en-US" sz="2400" kern="0" dirty="0"/>
            </a:br>
            <a:r>
              <a:rPr lang="en-US" sz="24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4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801668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3E0B-0A8E-498D-AE2E-520D987C5672}"/>
              </a:ext>
            </a:extLst>
          </p:cNvPr>
          <p:cNvSpPr txBox="1"/>
          <p:nvPr/>
        </p:nvSpPr>
        <p:spPr>
          <a:xfrm>
            <a:off x="3919513" y="5362413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AGILE!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6B41127D-99C8-48CD-835B-0991E761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3C43EE92-C3FF-40F4-A423-EF8DC60F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2950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86" y="628839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996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imulated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server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3EB54CA-3CC0-4A92-AF54-8B3BBA14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45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996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Simulated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A996-BE6B-4265-86D5-D1EFC317C1B3}"/>
              </a:ext>
            </a:extLst>
          </p:cNvPr>
          <p:cNvSpPr txBox="1"/>
          <p:nvPr/>
        </p:nvSpPr>
        <p:spPr>
          <a:xfrm>
            <a:off x="1157924" y="4513316"/>
            <a:ext cx="4447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Final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are working on it right now!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55CC2C2D-33C3-473D-B57D-8CF1BE85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1C524027-1F3D-4517-B171-E7781403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486" y="628839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6138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A289-0006-48F6-8D2C-5B8B792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364B9EB-DA02-47B9-A58A-65082F84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85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DB441282-9259-4C81-A02A-6AB5A330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2EDE211-0C0E-48D9-987B-ED77D0EC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1563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54191-D2C4-4635-9C69-EDACEFAB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3365834"/>
            <a:ext cx="934696" cy="544043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7F1C933A-98F1-48C4-A94F-12F8B03B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C963204-7FB7-4CE6-9877-CFE6F4A7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129" y="628839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7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404" y="628839"/>
            <a:ext cx="5893594" cy="669727"/>
          </a:xfrm>
        </p:spPr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winner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4" name="Imagen 3" descr="C:\Users\fernando\Downloads\software-architecture-figure.png">
            <a:extLst>
              <a:ext uri="{FF2B5EF4-FFF2-40B4-BE49-F238E27FC236}">
                <a16:creationId xmlns:a16="http://schemas.microsoft.com/office/drawing/2014/main" id="{7EEE67B6-7650-4F99-B93D-CD56821A824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b="7074"/>
          <a:stretch/>
        </p:blipFill>
        <p:spPr bwMode="auto">
          <a:xfrm>
            <a:off x="246742" y="3296555"/>
            <a:ext cx="8601721" cy="3220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C67781-A10D-437F-A727-771D5A4D247F}"/>
              </a:ext>
            </a:extLst>
          </p:cNvPr>
          <p:cNvSpPr/>
          <p:nvPr/>
        </p:nvSpPr>
        <p:spPr>
          <a:xfrm>
            <a:off x="207830" y="2650194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-MVC with a connection to server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1C3E261-807D-4027-BFD8-4F4BC8547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91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0F19A-3DFE-4B68-9C64-C547434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620" y="628839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motivated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8E7BCF-34EE-4A8B-9841-3058704D38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1581" y="2891471"/>
            <a:ext cx="5893594" cy="3643313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DB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able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store data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Co-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has API 15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n-GB" sz="2000" i="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915A5B5-1C07-46F0-BA9B-11CDAAED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18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374" y="628839"/>
            <a:ext cx="5893594" cy="669727"/>
          </a:xfrm>
        </p:spPr>
        <p:txBody>
          <a:bodyPr/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DB </a:t>
            </a:r>
            <a:r>
              <a:rPr lang="es-ES" dirty="0" err="1"/>
              <a:t>like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DE8089-1720-4B28-BFF1-624B04F8A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42492"/>
            <a:ext cx="8969829" cy="511550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56820B-FAFD-4F11-A466-D278E78BC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564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416" y="628839"/>
            <a:ext cx="5893594" cy="669727"/>
          </a:xfrm>
        </p:spPr>
        <p:txBody>
          <a:bodyPr/>
          <a:lstStyle/>
          <a:p>
            <a:r>
              <a:rPr lang="es-ES" dirty="0"/>
              <a:t>Who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actors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F8D4D-1969-4F72-B30E-0628E8D18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6600" y="2462648"/>
            <a:ext cx="6059349" cy="3985683"/>
          </a:xfrm>
        </p:spPr>
        <p:txBody>
          <a:bodyPr/>
          <a:lstStyle/>
          <a:p>
            <a:pPr marL="0" indent="0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in a machine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Co-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C43B2-D678-4FA1-8675-D0BAE2CB9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" y="2248925"/>
            <a:ext cx="1524213" cy="4413131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41D809A-A42E-491F-AFA6-78A8FAE0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0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D008E-467C-4113-A6E4-38695C575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8" y="1974095"/>
            <a:ext cx="7268705" cy="40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537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434" y="628839"/>
            <a:ext cx="5893594" cy="669727"/>
          </a:xfrm>
        </p:spPr>
        <p:txBody>
          <a:bodyPr/>
          <a:lstStyle/>
          <a:p>
            <a:r>
              <a:rPr lang="es-ES" dirty="0" err="1"/>
              <a:t>Worker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2AD3-A879-4C26-ACD2-69240C503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407644"/>
            <a:ext cx="6930056" cy="358650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381D221-E897-4013-986E-736F59E4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720" y="628839"/>
            <a:ext cx="5893594" cy="669727"/>
          </a:xfrm>
        </p:spPr>
        <p:txBody>
          <a:bodyPr/>
          <a:lstStyle/>
          <a:p>
            <a:r>
              <a:rPr lang="es-ES" dirty="0" err="1"/>
              <a:t>Operator</a:t>
            </a:r>
            <a:r>
              <a:rPr lang="es-ES" dirty="0"/>
              <a:t> Machine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1DA070-F5EA-4ECD-A512-FC473EF5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077356"/>
            <a:ext cx="7126514" cy="47806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046A4F-D76A-460B-973F-6E7A930F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528" y="628839"/>
            <a:ext cx="5893594" cy="669727"/>
          </a:xfrm>
        </p:spPr>
        <p:txBody>
          <a:bodyPr/>
          <a:lstStyle/>
          <a:p>
            <a:r>
              <a:rPr lang="es-ES" dirty="0"/>
              <a:t>Manager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0A580E-D9F9-4287-A249-7BC241DD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792242"/>
            <a:ext cx="4814347" cy="506575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46C0F9A-8C37-4A13-9790-6A0B355AE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58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144" y="628839"/>
            <a:ext cx="5893594" cy="669727"/>
          </a:xfrm>
        </p:spPr>
        <p:txBody>
          <a:bodyPr/>
          <a:lstStyle/>
          <a:p>
            <a:r>
              <a:rPr lang="es-ES" dirty="0" err="1"/>
              <a:t>Administrator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39ADB-7653-4B67-85C2-0DACB235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2394857"/>
            <a:ext cx="7258393" cy="38815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A999346-2472-49A3-A373-5C9CA675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91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26" y="628839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87B1EE-1519-450B-9848-E0AC0CF3EF91}"/>
              </a:ext>
            </a:extLst>
          </p:cNvPr>
          <p:cNvSpPr txBox="1"/>
          <p:nvPr/>
        </p:nvSpPr>
        <p:spPr>
          <a:xfrm>
            <a:off x="319314" y="2772229"/>
            <a:ext cx="8655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Handheld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Device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&amp; Co-</a:t>
            </a: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Calculate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notifications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handheld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3682476-BEBA-4AAD-A96A-96403162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067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58" y="628839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DA67C5-A633-4940-B723-30BD68FA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41" y="2275568"/>
            <a:ext cx="2400300" cy="4019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3FB4-7948-43B0-8FE6-105B345B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09" y="2275568"/>
            <a:ext cx="2386443" cy="401955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7DBE35A-70F2-427B-8EFC-B738D126B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5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1BD35A-D673-4326-9EA2-1CDE208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1" y="2184629"/>
            <a:ext cx="2289758" cy="38375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09E848-30CF-413D-BDEE-ACEA0624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33" y="2184629"/>
            <a:ext cx="2286949" cy="3842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D7C0A6-C339-4942-94CD-C0B02EF0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4" y="2184630"/>
            <a:ext cx="2284603" cy="383756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322F80A8-F9D3-4BAA-820C-173F0568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8349C3F6-D1BA-4CBD-931A-F71730B2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058" y="628839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65895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700-82BF-4C97-90BC-887E78CC6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232" y="628839"/>
            <a:ext cx="5893594" cy="669727"/>
          </a:xfrm>
        </p:spPr>
        <p:txBody>
          <a:bodyPr/>
          <a:lstStyle/>
          <a:p>
            <a:r>
              <a:rPr lang="es-ES" dirty="0"/>
              <a:t>Demo </a:t>
            </a:r>
            <a:r>
              <a:rPr lang="es-ES" dirty="0" err="1"/>
              <a:t>Screenshots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DCC-523B-4DEB-9057-27C65F96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0" y="2075542"/>
            <a:ext cx="2194819" cy="4470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DB55F-E931-495B-89BC-C652411B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2075539"/>
            <a:ext cx="2194819" cy="4470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8B7918-6FA3-48A3-9F74-E66E7144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41" y="2075540"/>
            <a:ext cx="2194819" cy="4470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1B87B2-98B9-43D8-A6B0-D50FBC21F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3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FAC0B-C2AC-4297-9D81-052E031F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09" y="628839"/>
            <a:ext cx="5893594" cy="669727"/>
          </a:xfrm>
        </p:spPr>
        <p:txBody>
          <a:bodyPr/>
          <a:lstStyle/>
          <a:p>
            <a:r>
              <a:rPr lang="es-ES" dirty="0"/>
              <a:t>	Web GUI</a:t>
            </a:r>
            <a:endParaRPr lang="en-GB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38E210C-9B4F-48F9-BC1E-3A3F86005C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0461" y="2370701"/>
            <a:ext cx="7486566" cy="4174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F34E3-69FA-451B-A1F0-EAC3C6D1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1810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58E5-30C9-4F0E-B97F-C5FF7663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825" y="640080"/>
            <a:ext cx="5893594" cy="669727"/>
          </a:xfrm>
        </p:spPr>
        <p:txBody>
          <a:bodyPr/>
          <a:lstStyle/>
          <a:p>
            <a:r>
              <a:rPr lang="en-GB" dirty="0"/>
              <a:t>	Remaining Time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52CF8-E3D8-48EF-9C7F-7CC8D754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1917223"/>
            <a:ext cx="5893594" cy="3643313"/>
          </a:xfrm>
        </p:spPr>
        <p:txBody>
          <a:bodyPr/>
          <a:lstStyle/>
          <a:p>
            <a:pPr lvl="5"/>
            <a:endParaRPr lang="en-GB" sz="2527" kern="1200" dirty="0">
              <a:latin typeface="+mn-lt"/>
              <a:cs typeface="+mn-cs"/>
            </a:endParaRPr>
          </a:p>
          <a:p>
            <a:pPr lvl="5"/>
            <a:r>
              <a:rPr lang="en-GB" sz="2527" kern="1200" dirty="0">
                <a:latin typeface="Arial" panose="020B0604020202020204" pitchFamily="34" charset="0"/>
                <a:cs typeface="Arial" panose="020B0604020202020204" pitchFamily="34" charset="0"/>
              </a:rPr>
              <a:t>We will implement</a:t>
            </a:r>
          </a:p>
          <a:p>
            <a:pPr marL="0" indent="0">
              <a:buNone/>
            </a:pPr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GB" sz="2000" kern="1200" dirty="0">
                <a:latin typeface="+mn-lt"/>
                <a:cs typeface="+mn-cs"/>
              </a:rPr>
              <a:t> 		</a:t>
            </a:r>
          </a:p>
          <a:p>
            <a:pPr marL="0" indent="0" algn="ctr">
              <a:buNone/>
            </a:pPr>
            <a:r>
              <a:rPr lang="en-GB" sz="2527" kern="1200" dirty="0">
                <a:latin typeface="Arial" panose="020B0604020202020204" pitchFamily="34" charset="0"/>
                <a:cs typeface="Arial" panose="020B0604020202020204" pitchFamily="34" charset="0"/>
              </a:rPr>
              <a:t>We will test 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0D4ED4A5-EC7D-4215-B4CA-C68F5B37CF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19578" y="1852159"/>
            <a:ext cx="1297463" cy="992619"/>
          </a:xfrm>
          <a:prstGeom prst="curvedConnector3">
            <a:avLst>
              <a:gd name="adj1" fmla="val -1761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B693F99-7EF6-4860-9FEC-E08F1E7F8110}"/>
              </a:ext>
            </a:extLst>
          </p:cNvPr>
          <p:cNvCxnSpPr>
            <a:cxnSpLocks/>
          </p:cNvCxnSpPr>
          <p:nvPr/>
        </p:nvCxnSpPr>
        <p:spPr bwMode="auto">
          <a:xfrm>
            <a:off x="4714240" y="2773680"/>
            <a:ext cx="0" cy="172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43AF7C-9F9A-4858-827D-293FFADA125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3840" y="2773680"/>
            <a:ext cx="0" cy="163576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>
            <a:extLst>
              <a:ext uri="{FF2B5EF4-FFF2-40B4-BE49-F238E27FC236}">
                <a16:creationId xmlns:a16="http://schemas.microsoft.com/office/drawing/2014/main" id="{401BF205-6658-42F3-8A7F-77A76DB6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8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>
            <a:extLst>
              <a:ext uri="{FF2B5EF4-FFF2-40B4-BE49-F238E27FC236}">
                <a16:creationId xmlns:a16="http://schemas.microsoft.com/office/drawing/2014/main" id="{9D6B7066-5109-4B5A-8D6F-011E4B939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2383302"/>
            <a:ext cx="4021111" cy="3015833"/>
          </a:xfrm>
          <a:prstGeom prst="rect">
            <a:avLst/>
          </a:prstGeom>
        </p:spPr>
      </p:pic>
      <p:pic>
        <p:nvPicPr>
          <p:cNvPr id="9" name="Marcador de contenido 2">
            <a:extLst>
              <a:ext uri="{FF2B5EF4-FFF2-40B4-BE49-F238E27FC236}">
                <a16:creationId xmlns:a16="http://schemas.microsoft.com/office/drawing/2014/main" id="{473198DE-FC36-4BA2-837F-17979A805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96" y="3142761"/>
            <a:ext cx="4473586" cy="335519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BB88F2C-90F8-4FF8-AD3C-51444CB0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C24B9A37-926A-4FA4-9479-FF4BA1FB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75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49D7-C562-4401-9E44-0CE7313E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726" y="628839"/>
            <a:ext cx="5893594" cy="669727"/>
          </a:xfrm>
        </p:spPr>
        <p:txBody>
          <a:bodyPr/>
          <a:lstStyle/>
          <a:p>
            <a:r>
              <a:rPr lang="es-ES" dirty="0" err="1"/>
              <a:t>Required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48BB9F-63DF-4794-8FF2-6935280A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36" y="1676825"/>
            <a:ext cx="3169364" cy="42258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7A8EDB-137E-4DC5-9D56-EE089F62689F}"/>
              </a:ext>
            </a:extLst>
          </p:cNvPr>
          <p:cNvSpPr txBox="1"/>
          <p:nvPr/>
        </p:nvSpPr>
        <p:spPr>
          <a:xfrm>
            <a:off x="521221" y="2387654"/>
            <a:ext cx="37693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MDH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instructions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Skype.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Christmas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wit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representatives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Volvo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revise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4D85918D-E151-47E4-882D-363BB600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2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15FD0-6B28-4BA3-9CF5-35CE1A78A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808" y="628839"/>
            <a:ext cx="5893594" cy="669727"/>
          </a:xfrm>
        </p:spPr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Some</a:t>
            </a:r>
            <a:r>
              <a:rPr lang="es-ES" dirty="0"/>
              <a:t> ideas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8316E-4F08-43E4-A845-96ECE555F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2248377"/>
            <a:ext cx="5893594" cy="3643313"/>
          </a:xfrm>
        </p:spPr>
        <p:txBody>
          <a:bodyPr/>
          <a:lstStyle/>
          <a:p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above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Emergency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Mutable </a:t>
            </a:r>
            <a:r>
              <a:rPr lang="es-ES" sz="2000" i="0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es-ES" sz="2000" i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4C4913B-57E9-4C62-8D25-E06E5A92B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84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" y="298390"/>
            <a:ext cx="1464880" cy="1328418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E63B8B5-DD96-4C4C-822E-CECB27989182}"/>
              </a:ext>
            </a:extLst>
          </p:cNvPr>
          <p:cNvGrpSpPr/>
          <p:nvPr/>
        </p:nvGrpSpPr>
        <p:grpSpPr>
          <a:xfrm>
            <a:off x="819471" y="1426813"/>
            <a:ext cx="7826644" cy="5299452"/>
            <a:chOff x="819471" y="1426813"/>
            <a:chExt cx="7826644" cy="5299452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94C0A98-9F84-4BAD-BB9B-9FBB8CCFF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087" y="1426813"/>
              <a:ext cx="5743413" cy="4307560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2D910E1-0B5E-454D-95C6-7EBEB164A3D3}"/>
                </a:ext>
              </a:extLst>
            </p:cNvPr>
            <p:cNvSpPr/>
            <p:nvPr/>
          </p:nvSpPr>
          <p:spPr bwMode="auto">
            <a:xfrm>
              <a:off x="819471" y="5501899"/>
              <a:ext cx="7826644" cy="1224366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4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7432C9E2-BAED-4294-B85E-AE018A95D213}"/>
              </a:ext>
            </a:extLst>
          </p:cNvPr>
          <p:cNvGrpSpPr/>
          <p:nvPr/>
        </p:nvGrpSpPr>
        <p:grpSpPr>
          <a:xfrm>
            <a:off x="681242" y="2409417"/>
            <a:ext cx="7647079" cy="4448583"/>
            <a:chOff x="681242" y="2409417"/>
            <a:chExt cx="7647079" cy="444858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5BEE4C2-C056-4351-B3C4-6EAB46BF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242" y="2409417"/>
              <a:ext cx="7647079" cy="444858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10BD1E-9345-4428-A02F-699C92F84DE8}"/>
                </a:ext>
              </a:extLst>
            </p:cNvPr>
            <p:cNvSpPr txBox="1"/>
            <p:nvPr/>
          </p:nvSpPr>
          <p:spPr>
            <a:xfrm>
              <a:off x="4974956" y="2447593"/>
              <a:ext cx="180690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400" dirty="0"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  <a:endParaRPr lang="en-US" sz="3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01CCA989-D4CA-4905-BB27-1B5719D3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32DF0A84-D13B-4520-AC65-130051A8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453" y="628839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52705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5251-9696-4B26-BCB7-B29648D39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" y="3181788"/>
            <a:ext cx="4263617" cy="31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6F217-EBD5-4FCD-881B-EAAAFCF25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2" y="2077356"/>
            <a:ext cx="4145428" cy="3109071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E1D2B715-C683-4A8F-8A44-42C92B9A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04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B5503-D82A-4BAF-8E40-8FA478F87074}"/>
              </a:ext>
            </a:extLst>
          </p:cNvPr>
          <p:cNvSpPr txBox="1"/>
          <p:nvPr/>
        </p:nvSpPr>
        <p:spPr>
          <a:xfrm>
            <a:off x="2272452" y="3459997"/>
            <a:ext cx="4660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30A1172-8757-4189-A83A-21EF374D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1DF30706-4A95-4904-809C-B6D6D70F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1172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BC719E2-8A17-48BA-909F-F99850EC7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FD44A4E2-99D5-4AFF-A450-DE438D98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6359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5A58BCD-E550-4D91-B46E-58762353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B9D8679D-122E-41A4-B84B-25F0E60C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317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F8A15170-DD19-4735-93A9-8E9DDEFF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5" y="465546"/>
            <a:ext cx="1098660" cy="996314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19ED0E8E-CFBA-47BA-B106-129DB68C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60" y="628839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32314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856</Words>
  <Application>Microsoft Office PowerPoint</Application>
  <PresentationFormat>Presentación en pantalla (4:3)</PresentationFormat>
  <Paragraphs>161</Paragraphs>
  <Slides>32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north remembers… (briefly)</vt:lpstr>
      <vt:lpstr>The north remembers… (briefly)</vt:lpstr>
      <vt:lpstr>The north remembers… (briefly)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Implemented features</vt:lpstr>
      <vt:lpstr>Implemented features</vt:lpstr>
      <vt:lpstr>High-Level Architecture</vt:lpstr>
      <vt:lpstr>High-Level Architecture</vt:lpstr>
      <vt:lpstr>High-Level Architecture</vt:lpstr>
      <vt:lpstr>And the winner is…</vt:lpstr>
      <vt:lpstr>What motivated the design?</vt:lpstr>
      <vt:lpstr>Being the DB like…</vt:lpstr>
      <vt:lpstr>Who are the actors?</vt:lpstr>
      <vt:lpstr>Worker</vt:lpstr>
      <vt:lpstr>Operator Machine</vt:lpstr>
      <vt:lpstr>Manager</vt:lpstr>
      <vt:lpstr>Administrator</vt:lpstr>
      <vt:lpstr>What is doing what?</vt:lpstr>
      <vt:lpstr>GUI</vt:lpstr>
      <vt:lpstr>GUI</vt:lpstr>
      <vt:lpstr>Demo Screenshots</vt:lpstr>
      <vt:lpstr> Web GUI</vt:lpstr>
      <vt:lpstr> Remaining Time</vt:lpstr>
      <vt:lpstr>Required for testing</vt:lpstr>
      <vt:lpstr> Some ideas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fernando gonzalez casillas</dc:creator>
  <cp:lastModifiedBy>fernando gonzalez casillas</cp:lastModifiedBy>
  <cp:revision>60</cp:revision>
  <dcterms:created xsi:type="dcterms:W3CDTF">2017-12-04T15:37:29Z</dcterms:created>
  <dcterms:modified xsi:type="dcterms:W3CDTF">2017-12-05T19:56:04Z</dcterms:modified>
</cp:coreProperties>
</file>